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32"/>
  </p:notesMasterIdLst>
  <p:sldIdLst>
    <p:sldId id="256" r:id="rId2"/>
    <p:sldId id="453" r:id="rId3"/>
    <p:sldId id="258" r:id="rId4"/>
    <p:sldId id="257" r:id="rId5"/>
    <p:sldId id="405" r:id="rId6"/>
    <p:sldId id="358" r:id="rId7"/>
    <p:sldId id="443" r:id="rId8"/>
    <p:sldId id="445" r:id="rId9"/>
    <p:sldId id="444" r:id="rId10"/>
    <p:sldId id="446" r:id="rId11"/>
    <p:sldId id="447" r:id="rId12"/>
    <p:sldId id="400" r:id="rId13"/>
    <p:sldId id="449" r:id="rId14"/>
    <p:sldId id="448" r:id="rId15"/>
    <p:sldId id="395" r:id="rId16"/>
    <p:sldId id="391" r:id="rId17"/>
    <p:sldId id="366" r:id="rId18"/>
    <p:sldId id="261" r:id="rId19"/>
    <p:sldId id="428" r:id="rId20"/>
    <p:sldId id="377" r:id="rId21"/>
    <p:sldId id="454" r:id="rId22"/>
    <p:sldId id="379" r:id="rId23"/>
    <p:sldId id="450" r:id="rId24"/>
    <p:sldId id="380" r:id="rId25"/>
    <p:sldId id="451" r:id="rId26"/>
    <p:sldId id="347" r:id="rId27"/>
    <p:sldId id="452" r:id="rId28"/>
    <p:sldId id="441" r:id="rId29"/>
    <p:sldId id="387" r:id="rId30"/>
    <p:sldId id="294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yl Evans" initials="ME" lastIdx="3" clrIdx="0">
    <p:extLst>
      <p:ext uri="{19B8F6BF-5375-455C-9EA6-DF929625EA0E}">
        <p15:presenceInfo xmlns:p15="http://schemas.microsoft.com/office/powerpoint/2012/main" userId="118a9b05c6d1c4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E00"/>
    <a:srgbClr val="FF6161"/>
    <a:srgbClr val="146FF8"/>
    <a:srgbClr val="242424"/>
    <a:srgbClr val="02031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357" autoAdjust="0"/>
  </p:normalViewPr>
  <p:slideViewPr>
    <p:cSldViewPr snapToGrid="0">
      <p:cViewPr varScale="1">
        <p:scale>
          <a:sx n="60" d="100"/>
          <a:sy n="60" d="100"/>
        </p:scale>
        <p:origin x="84" y="618"/>
      </p:cViewPr>
      <p:guideLst/>
    </p:cSldViewPr>
  </p:slideViewPr>
  <p:outlineViewPr>
    <p:cViewPr>
      <p:scale>
        <a:sx n="33" d="100"/>
        <a:sy n="33" d="100"/>
      </p:scale>
      <p:origin x="0" y="-12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7FCC-23E1-4A6D-899B-5AE6A7392A7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1992-A94E-41E0-8728-026351C3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1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at end of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3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7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6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3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8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2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3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5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7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1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07D5-7B3D-439C-82C6-63E49C91A6E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9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9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hyperlink" Target="https://guidetosfot.com/2018/09/pink-thing-six-flags-texas-origin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DB6D-76D3-4446-8143-D01666C8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17" y="1491916"/>
            <a:ext cx="9848683" cy="2440129"/>
          </a:xfrm>
        </p:spPr>
        <p:txBody>
          <a:bodyPr>
            <a:noAutofit/>
          </a:bodyPr>
          <a:lstStyle/>
          <a:p>
            <a:pPr algn="l"/>
            <a:r>
              <a:rPr lang="en-US" sz="5400" cap="none" dirty="0"/>
              <a:t>OMG! WTH Do I Start with A11y?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EBEAA-9F68-4F22-835B-46CBC008E856}"/>
              </a:ext>
            </a:extLst>
          </p:cNvPr>
          <p:cNvSpPr/>
          <p:nvPr/>
        </p:nvSpPr>
        <p:spPr>
          <a:xfrm>
            <a:off x="585817" y="4227761"/>
            <a:ext cx="3823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Meryl K. Evans</a:t>
            </a:r>
          </a:p>
        </p:txBody>
      </p:sp>
      <p:pic>
        <p:nvPicPr>
          <p:cNvPr id="7" name="Picture 6" descr="meryl.net digital marketing logo">
            <a:extLst>
              <a:ext uri="{FF2B5EF4-FFF2-40B4-BE49-F238E27FC236}">
                <a16:creationId xmlns:a16="http://schemas.microsoft.com/office/drawing/2014/main" id="{B5197828-6BF7-462B-A5FE-464FD80DE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69" y="5351643"/>
            <a:ext cx="3574906" cy="1015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1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"/>
    </mc:Choice>
    <mc:Fallback xmlns="">
      <p:transition spd="slow" advTm="4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Alt Text for Images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9777332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Start simple</a:t>
            </a:r>
          </a:p>
          <a:p>
            <a:r>
              <a:rPr lang="en-US" sz="4000" dirty="0"/>
              <a:t>Pick one thing</a:t>
            </a:r>
          </a:p>
          <a:p>
            <a:r>
              <a:rPr lang="en-US" sz="4000" dirty="0"/>
              <a:t>Add alt text</a:t>
            </a:r>
          </a:p>
        </p:txBody>
      </p:sp>
      <p:pic>
        <p:nvPicPr>
          <p:cNvPr id="5" name="Picture 4" descr="Six Flags Over Texas Parachute ride with clouds above">
            <a:extLst>
              <a:ext uri="{FF2B5EF4-FFF2-40B4-BE49-F238E27FC236}">
                <a16:creationId xmlns:a16="http://schemas.microsoft.com/office/drawing/2014/main" id="{DC4390DC-7886-4FC2-961D-BA55E76E0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5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1897062"/>
            <a:ext cx="2921000" cy="3063875"/>
          </a:xfrm>
        </p:spPr>
        <p:txBody>
          <a:bodyPr>
            <a:normAutofit/>
          </a:bodyPr>
          <a:lstStyle/>
          <a:p>
            <a:r>
              <a:rPr lang="en-US" sz="4400" dirty="0"/>
              <a:t>Alt Text on WordPress</a:t>
            </a:r>
            <a:endParaRPr lang="en-US" sz="4400" cap="none" dirty="0"/>
          </a:p>
        </p:txBody>
      </p:sp>
      <p:pic>
        <p:nvPicPr>
          <p:cNvPr id="5" name="Content Placeholder 4" descr="Adding an image to add media interface on WordPress and filling in the Alt text.">
            <a:extLst>
              <a:ext uri="{FF2B5EF4-FFF2-40B4-BE49-F238E27FC236}">
                <a16:creationId xmlns:a16="http://schemas.microsoft.com/office/drawing/2014/main" id="{0E375B85-37C3-4AB5-88B3-C3583D9FE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911" r="2950"/>
          <a:stretch/>
        </p:blipFill>
        <p:spPr>
          <a:xfrm>
            <a:off x="3495040" y="0"/>
            <a:ext cx="869696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89280-752A-43A1-8455-C2B09ED04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4160" y="2255520"/>
            <a:ext cx="1767840" cy="5486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8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E8542B-E97B-460E-8187-AE77C812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2583" y="5669280"/>
            <a:ext cx="2547817" cy="8235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acebook photo detail interface for entering alt text.">
            <a:extLst>
              <a:ext uri="{FF2B5EF4-FFF2-40B4-BE49-F238E27FC236}">
                <a16:creationId xmlns:a16="http://schemas.microsoft.com/office/drawing/2014/main" id="{B6163444-9F68-45BC-B78A-1545C47F8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62583" y="1726706"/>
            <a:ext cx="7729417" cy="51312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06AC1-8D0A-4C6B-BB48-8BBC09658864}"/>
              </a:ext>
            </a:extLst>
          </p:cNvPr>
          <p:cNvSpPr txBox="1"/>
          <p:nvPr/>
        </p:nvSpPr>
        <p:spPr>
          <a:xfrm>
            <a:off x="734284" y="3769133"/>
            <a:ext cx="3728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May be an illustration.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8C967E-AAF8-4786-A7B7-BDE12706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Automatic Alt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3"/>
    </mc:Choice>
    <mc:Fallback xmlns="">
      <p:transition spd="slow" advTm="6067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WordCamp Santa Clarita's a11y Wapuu, Accessipuu containing light green fur, dark green dots, and a polka dot sky blue tail, and fangs with #a11y bracelet.">
            <a:extLst>
              <a:ext uri="{FF2B5EF4-FFF2-40B4-BE49-F238E27FC236}">
                <a16:creationId xmlns:a16="http://schemas.microsoft.com/office/drawing/2014/main" id="{DFDD4C67-4400-498C-A6B8-397F96C3E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1090312"/>
            <a:ext cx="5605556" cy="55308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06AC1-8D0A-4C6B-BB48-8BBC09658864}"/>
              </a:ext>
            </a:extLst>
          </p:cNvPr>
          <p:cNvSpPr txBox="1"/>
          <p:nvPr/>
        </p:nvSpPr>
        <p:spPr>
          <a:xfrm>
            <a:off x="838200" y="2147559"/>
            <a:ext cx="5074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WordCamp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Santa Clarita's a11y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Wapuu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Accessipuu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containing light green fur, dark green dots, and a polka dot sky blue tail, and fangs.</a:t>
            </a:r>
            <a:endParaRPr lang="en-US" sz="4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8C967E-AAF8-4786-A7B7-BDE12706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 Text: </a:t>
            </a:r>
            <a:r>
              <a:rPr lang="en-US" dirty="0" err="1"/>
              <a:t>Accessipuu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7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3"/>
    </mc:Choice>
    <mc:Fallback xmlns="">
      <p:transition spd="slow" advTm="606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llustration of Bleepuu, parent to Accessipuu, last seen around 1972 at Magic Mountain amusement park in the Santa Clarita Valley. ">
            <a:extLst>
              <a:ext uri="{FF2B5EF4-FFF2-40B4-BE49-F238E27FC236}">
                <a16:creationId xmlns:a16="http://schemas.microsoft.com/office/drawing/2014/main" id="{E39B8B21-6C70-4BE1-B2DB-1ED37F6B5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19520" y="917191"/>
            <a:ext cx="5176520" cy="56941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06AC1-8D0A-4C6B-BB48-8BBC09658864}"/>
              </a:ext>
            </a:extLst>
          </p:cNvPr>
          <p:cNvSpPr txBox="1"/>
          <p:nvPr/>
        </p:nvSpPr>
        <p:spPr>
          <a:xfrm>
            <a:off x="838200" y="1997837"/>
            <a:ext cx="5481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Illustration of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Bleepuu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parent to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Accessipuu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last seen around 1972 at Magic Mountain amusement park in the Santa Clarita Valley. </a:t>
            </a:r>
            <a:endParaRPr lang="en-US" sz="4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8C967E-AAF8-4786-A7B7-BDE12706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 Text: </a:t>
            </a:r>
            <a:r>
              <a:rPr lang="en-US" dirty="0" err="1"/>
              <a:t>Bleepuu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7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3"/>
    </mc:Choice>
    <mc:Fallback xmlns="">
      <p:transition spd="slow" advTm="6067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3D59-CDD4-4857-AD14-E550C796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Alt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6EDD8-7D20-410E-BD81-FE629F8F1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Descriptive yet concise</a:t>
            </a:r>
          </a:p>
          <a:p>
            <a:r>
              <a:rPr lang="en-US" sz="4000" dirty="0"/>
              <a:t>What's relevant?</a:t>
            </a:r>
          </a:p>
          <a:p>
            <a:r>
              <a:rPr lang="en-US" sz="4000" dirty="0"/>
              <a:t>Skip "This is an image or GIF of"</a:t>
            </a:r>
          </a:p>
          <a:p>
            <a:r>
              <a:rPr lang="en-US" sz="4000" dirty="0"/>
              <a:t>Decorative</a:t>
            </a:r>
          </a:p>
        </p:txBody>
      </p:sp>
      <p:pic>
        <p:nvPicPr>
          <p:cNvPr id="4" name="Picture 3" descr="Illustration of Meryl's face with brown hair, green eyes, and gold earrings">
            <a:extLst>
              <a:ext uri="{FF2B5EF4-FFF2-40B4-BE49-F238E27FC236}">
                <a16:creationId xmlns:a16="http://schemas.microsoft.com/office/drawing/2014/main" id="{30789BA8-3097-4D1C-84F2-5E512A73D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90" y="3641407"/>
            <a:ext cx="3051810" cy="3051810"/>
          </a:xfrm>
          <a:prstGeom prst="rect">
            <a:avLst/>
          </a:prstGeom>
        </p:spPr>
      </p:pic>
      <p:pic>
        <p:nvPicPr>
          <p:cNvPr id="9" name="Picture 8" descr="Meryl's face with curly brown hair, green eyes, and gold earrings">
            <a:extLst>
              <a:ext uri="{FF2B5EF4-FFF2-40B4-BE49-F238E27FC236}">
                <a16:creationId xmlns:a16="http://schemas.microsoft.com/office/drawing/2014/main" id="{DE5711E4-9415-47B2-BE00-7CB82100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164783"/>
            <a:ext cx="3048000" cy="3051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3"/>
    </mc:Choice>
    <mc:Fallback xmlns="">
      <p:transition spd="slow" advTm="6067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47A0-88B2-4410-9FCF-3CEB5350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075F-E6B9-4A79-ACD4-0CDE7BC8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Treat as link first, not images</a:t>
            </a:r>
          </a:p>
          <a:p>
            <a:r>
              <a:rPr lang="en-US" sz="4000" dirty="0"/>
              <a:t>Logos</a:t>
            </a:r>
          </a:p>
          <a:p>
            <a:r>
              <a:rPr lang="en-US" sz="4000" dirty="0"/>
              <a:t>Location</a:t>
            </a:r>
          </a:p>
          <a:p>
            <a:r>
              <a:rPr lang="en-US" sz="4000" dirty="0"/>
              <a:t>Purpose of link</a:t>
            </a:r>
          </a:p>
        </p:txBody>
      </p:sp>
    </p:spTree>
    <p:extLst>
      <p:ext uri="{BB962C8B-B14F-4D97-AF65-F5344CB8AC3E}">
        <p14:creationId xmlns:p14="http://schemas.microsoft.com/office/powerpoint/2010/main" val="198765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3D59-CDD4-4857-AD14-E550C796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Animated GIFs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6EDD8-7D20-410E-BD81-FE629F8F1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Seizures</a:t>
            </a:r>
          </a:p>
          <a:p>
            <a:r>
              <a:rPr lang="en-US" sz="4000" dirty="0"/>
              <a:t>Migraines</a:t>
            </a:r>
          </a:p>
          <a:p>
            <a:r>
              <a:rPr lang="en-US" sz="4000" dirty="0"/>
              <a:t>Vertigo</a:t>
            </a:r>
          </a:p>
          <a:p>
            <a:r>
              <a:rPr lang="en-US" sz="4000" dirty="0"/>
              <a:t>Distraction</a:t>
            </a:r>
          </a:p>
        </p:txBody>
      </p:sp>
      <p:pic>
        <p:nvPicPr>
          <p:cNvPr id="4" name="Picture 3" descr="Yellow triangle with a big exclamation mark.">
            <a:extLst>
              <a:ext uri="{FF2B5EF4-FFF2-40B4-BE49-F238E27FC236}">
                <a16:creationId xmlns:a16="http://schemas.microsoft.com/office/drawing/2014/main" id="{12FFFD01-80A3-4F9A-B1EF-C401A46CE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80" y="0"/>
            <a:ext cx="7009320" cy="617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38A2D-40BE-43AE-A34D-9A73817E0A0D}"/>
              </a:ext>
            </a:extLst>
          </p:cNvPr>
          <p:cNvSpPr txBox="1"/>
          <p:nvPr/>
        </p:nvSpPr>
        <p:spPr>
          <a:xfrm>
            <a:off x="8615680" y="6123543"/>
            <a:ext cx="30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 credit: </a:t>
            </a:r>
            <a:r>
              <a:rPr lang="en-US" sz="2400" dirty="0" err="1"/>
              <a:t>Pixabay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3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3"/>
    </mc:Choice>
    <mc:Fallback xmlns="">
      <p:transition spd="slow" advTm="6067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Emojis: Love — Hate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B405E-987F-4342-BFB1-FA8E4FDF14B2}"/>
              </a:ext>
            </a:extLst>
          </p:cNvPr>
          <p:cNvSpPr txBox="1">
            <a:spLocks/>
          </p:cNvSpPr>
          <p:nvPr/>
        </p:nvSpPr>
        <p:spPr>
          <a:xfrm>
            <a:off x="1436570" y="1863822"/>
            <a:ext cx="3271602" cy="4763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600" dirty="0"/>
              <a:t>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600" dirty="0"/>
              <a:t>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B74A4C-6E5E-490A-9B28-CA2341F2904A}"/>
              </a:ext>
            </a:extLst>
          </p:cNvPr>
          <p:cNvSpPr txBox="1">
            <a:spLocks/>
          </p:cNvSpPr>
          <p:nvPr/>
        </p:nvSpPr>
        <p:spPr>
          <a:xfrm>
            <a:off x="7187900" y="1863822"/>
            <a:ext cx="3271602" cy="4763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600" dirty="0"/>
              <a:t>😄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600" dirty="0"/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2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24B5-2652-4625-AE20-E5205C8F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Thankfully 🙏 I 🙏 never 🙏 do 🙏 this.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3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DB0A-48A0-4850-8D15-1238A696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02BD-2FD9-4824-826C-776C239F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171"/>
            <a:ext cx="10515600" cy="11076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dirty="0"/>
              <a:t>Meryl.net/wcsc</a:t>
            </a:r>
          </a:p>
        </p:txBody>
      </p:sp>
    </p:spTree>
    <p:extLst>
      <p:ext uri="{BB962C8B-B14F-4D97-AF65-F5344CB8AC3E}">
        <p14:creationId xmlns:p14="http://schemas.microsoft.com/office/powerpoint/2010/main" val="237879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&lt;title&gt;Title Tag&lt;title&gt;</a:t>
            </a:r>
          </a:p>
        </p:txBody>
      </p:sp>
      <p:grpSp>
        <p:nvGrpSpPr>
          <p:cNvPr id="16" name="Group 15" descr="Three tabs all beginning with &quot;Social media management&quot;">
            <a:extLst>
              <a:ext uri="{FF2B5EF4-FFF2-40B4-BE49-F238E27FC236}">
                <a16:creationId xmlns:a16="http://schemas.microsoft.com/office/drawing/2014/main" id="{FEF007C9-8B74-41B7-B1B3-14D137717BDF}"/>
              </a:ext>
            </a:extLst>
          </p:cNvPr>
          <p:cNvGrpSpPr/>
          <p:nvPr/>
        </p:nvGrpSpPr>
        <p:grpSpPr>
          <a:xfrm>
            <a:off x="3363185" y="2345696"/>
            <a:ext cx="5465629" cy="3465346"/>
            <a:chOff x="3371207" y="1976728"/>
            <a:chExt cx="5465629" cy="34653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FB7E22-18FB-4274-9D18-B5AAA32E3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9" t="5594" r="2404"/>
            <a:stretch/>
          </p:blipFill>
          <p:spPr>
            <a:xfrm>
              <a:off x="3371207" y="1976728"/>
              <a:ext cx="5465629" cy="964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BA50D3-D727-4016-8649-4F8EE62E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1208" y="3226841"/>
              <a:ext cx="5465628" cy="9803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2246BD-B7DB-482A-B9CB-58EC2113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7250" y="4493261"/>
              <a:ext cx="5449586" cy="9488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925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1F3F2-3236-40D4-A37E-6D24C849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A. Fruit</a:t>
            </a:r>
          </a:p>
          <a:p>
            <a:pPr marL="0" indent="0">
              <a:buNone/>
            </a:pPr>
            <a:r>
              <a:rPr lang="en-US" sz="4400" dirty="0"/>
              <a:t>             1. Apples</a:t>
            </a:r>
          </a:p>
          <a:p>
            <a:pPr marL="0" indent="0">
              <a:buNone/>
            </a:pPr>
            <a:r>
              <a:rPr lang="en-US" sz="4400" dirty="0"/>
              <a:t>             2. Oranges</a:t>
            </a:r>
          </a:p>
          <a:p>
            <a:pPr marL="0" indent="0">
              <a:buNone/>
            </a:pPr>
            <a:r>
              <a:rPr lang="en-US" sz="4400" dirty="0"/>
              <a:t>B. Vegetables</a:t>
            </a:r>
            <a:br>
              <a:rPr lang="en-US" sz="4400" dirty="0"/>
            </a:br>
            <a:r>
              <a:rPr lang="en-US" sz="4400" dirty="0"/>
              <a:t>             1. Broccoli</a:t>
            </a:r>
          </a:p>
          <a:p>
            <a:pPr marL="0" indent="0">
              <a:buNone/>
            </a:pPr>
            <a:r>
              <a:rPr lang="en-US" sz="4400" dirty="0"/>
              <a:t>             2. Carrots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&lt;h1&gt;Headings&lt;/h1&gt;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1F3F2-3236-40D4-A37E-6D24C849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/>
              <a:t>&lt;h2&gt;</a:t>
            </a:r>
            <a:r>
              <a:rPr lang="pt-BR" sz="4400" dirty="0" err="1"/>
              <a:t>Fruit</a:t>
            </a:r>
            <a:r>
              <a:rPr lang="pt-BR" sz="4400" dirty="0"/>
              <a:t>&lt;/h2&gt;</a:t>
            </a:r>
          </a:p>
          <a:p>
            <a:pPr marL="0" indent="0">
              <a:buNone/>
            </a:pPr>
            <a:r>
              <a:rPr lang="pt-BR" sz="4400" dirty="0"/>
              <a:t>             &lt;h3&gt;</a:t>
            </a:r>
            <a:r>
              <a:rPr lang="pt-BR" sz="4400" dirty="0" err="1"/>
              <a:t>Apples</a:t>
            </a:r>
            <a:r>
              <a:rPr lang="pt-BR" sz="4400" dirty="0"/>
              <a:t>&lt;/h3&gt;</a:t>
            </a:r>
          </a:p>
          <a:p>
            <a:pPr marL="0" indent="0">
              <a:buNone/>
            </a:pPr>
            <a:r>
              <a:rPr lang="pt-BR" sz="4400" dirty="0"/>
              <a:t> 	     &lt;h3&gt;</a:t>
            </a:r>
            <a:r>
              <a:rPr lang="pt-BR" sz="4400" dirty="0" err="1"/>
              <a:t>Oranges</a:t>
            </a:r>
            <a:r>
              <a:rPr lang="pt-BR" sz="4400" dirty="0"/>
              <a:t>&lt;/h3&gt;</a:t>
            </a:r>
          </a:p>
          <a:p>
            <a:pPr marL="0" indent="0">
              <a:buNone/>
            </a:pPr>
            <a:r>
              <a:rPr lang="pt-BR" sz="4400" dirty="0"/>
              <a:t>&lt;h2&gt;</a:t>
            </a:r>
            <a:r>
              <a:rPr lang="pt-BR" sz="4400" dirty="0" err="1"/>
              <a:t>Vegetables</a:t>
            </a:r>
            <a:r>
              <a:rPr lang="pt-BR" sz="4400" dirty="0"/>
              <a:t>&lt;/h2&gt;</a:t>
            </a:r>
          </a:p>
          <a:p>
            <a:pPr marL="0" indent="0">
              <a:buNone/>
            </a:pPr>
            <a:r>
              <a:rPr lang="pt-BR" sz="4400" dirty="0"/>
              <a:t>  	     &lt;h3&gt;</a:t>
            </a:r>
            <a:r>
              <a:rPr lang="pt-BR" sz="4400" dirty="0" err="1"/>
              <a:t>Broccoli</a:t>
            </a:r>
            <a:r>
              <a:rPr lang="pt-BR" sz="4400" dirty="0"/>
              <a:t>&lt;/h3&gt;</a:t>
            </a:r>
          </a:p>
          <a:p>
            <a:pPr marL="0" indent="0">
              <a:buNone/>
            </a:pPr>
            <a:r>
              <a:rPr lang="pt-BR" sz="4400" dirty="0"/>
              <a:t> 	     &lt;h3&gt;</a:t>
            </a:r>
            <a:r>
              <a:rPr lang="pt-BR" sz="4400" dirty="0" err="1"/>
              <a:t>Carrot</a:t>
            </a:r>
            <a:r>
              <a:rPr lang="pt-BR" sz="4400" dirty="0"/>
              <a:t>&lt;/h3&gt;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8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2766218"/>
            <a:ext cx="4038600" cy="1325563"/>
          </a:xfrm>
        </p:spPr>
        <p:txBody>
          <a:bodyPr/>
          <a:lstStyle/>
          <a:p>
            <a:r>
              <a:rPr lang="en-US" dirty="0"/>
              <a:t>Markdown in WordPress</a:t>
            </a:r>
          </a:p>
        </p:txBody>
      </p:sp>
      <p:pic>
        <p:nvPicPr>
          <p:cNvPr id="5" name="Content Placeholder 4" descr="WordPress editor using Markup to format content.">
            <a:extLst>
              <a:ext uri="{FF2B5EF4-FFF2-40B4-BE49-F238E27FC236}">
                <a16:creationId xmlns:a16="http://schemas.microsoft.com/office/drawing/2014/main" id="{D4F9C6F0-431E-4539-8F8B-14D217FC0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972" r="2091"/>
          <a:stretch/>
        </p:blipFill>
        <p:spPr>
          <a:xfrm>
            <a:off x="5936343" y="-213546"/>
            <a:ext cx="6255657" cy="70715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4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1F3F2-3236-40D4-A37E-6D24C849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Underline</a:t>
            </a:r>
          </a:p>
          <a:p>
            <a:r>
              <a:rPr lang="en-US" sz="4400" dirty="0"/>
              <a:t>Color and contrast</a:t>
            </a:r>
          </a:p>
          <a:p>
            <a:r>
              <a:rPr lang="en-US" sz="4400" dirty="0"/>
              <a:t>Skip linking full URLs</a:t>
            </a:r>
          </a:p>
          <a:p>
            <a:r>
              <a:rPr lang="en-US" sz="4400" dirty="0"/>
              <a:t>Click here 🚫 Read more 🚫</a:t>
            </a:r>
          </a:p>
          <a:p>
            <a:r>
              <a:rPr lang="en-US" sz="4400" dirty="0"/>
              <a:t>Duplicated linked text</a:t>
            </a:r>
          </a:p>
        </p:txBody>
      </p:sp>
      <p:pic>
        <p:nvPicPr>
          <p:cNvPr id="5" name="Picture 4" descr="No link stands out in this line: &quot;A transcript for this episode can be found here.&quot; ">
            <a:extLst>
              <a:ext uri="{FF2B5EF4-FFF2-40B4-BE49-F238E27FC236}">
                <a16:creationId xmlns:a16="http://schemas.microsoft.com/office/drawing/2014/main" id="{3CB4DF13-CCB0-484D-AA74-97A779DB1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3290" r="39644" b="50000"/>
          <a:stretch/>
        </p:blipFill>
        <p:spPr>
          <a:xfrm>
            <a:off x="1327952" y="5858359"/>
            <a:ext cx="9071411" cy="634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6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72C-7D8E-4B6C-AF0B-7BFED52B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971"/>
            <a:ext cx="5257800" cy="3858531"/>
          </a:xfrm>
        </p:spPr>
        <p:txBody>
          <a:bodyPr>
            <a:normAutofit/>
          </a:bodyPr>
          <a:lstStyle/>
          <a:p>
            <a:r>
              <a:rPr lang="en-US" dirty="0"/>
              <a:t>The Problem with … </a:t>
            </a:r>
            <a:br>
              <a:rPr lang="en-US" dirty="0"/>
            </a:br>
            <a:r>
              <a:rPr lang="en-US" dirty="0"/>
              <a:t> - Read More</a:t>
            </a:r>
            <a:br>
              <a:rPr lang="en-US" dirty="0"/>
            </a:br>
            <a:r>
              <a:rPr lang="en-US" dirty="0"/>
              <a:t> - Click Here</a:t>
            </a:r>
            <a:br>
              <a:rPr lang="en-US" dirty="0"/>
            </a:br>
            <a:r>
              <a:rPr lang="en-US" dirty="0"/>
              <a:t> - Learn More</a:t>
            </a:r>
          </a:p>
        </p:txBody>
      </p:sp>
      <p:pic>
        <p:nvPicPr>
          <p:cNvPr id="6" name="Content Placeholder 5" descr="A list of three blog posts with title, summary, and read more links.">
            <a:extLst>
              <a:ext uri="{FF2B5EF4-FFF2-40B4-BE49-F238E27FC236}">
                <a16:creationId xmlns:a16="http://schemas.microsoft.com/office/drawing/2014/main" id="{159CFB90-479A-42C2-AD26-5D2281ACB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33277" y="0"/>
            <a:ext cx="5158723" cy="686378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73ABA2-8484-457A-BA3F-933BEDDED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4686" y="1146629"/>
            <a:ext cx="508000" cy="31931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5B106D-DA34-4619-9B63-0825879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4629" y="3866867"/>
            <a:ext cx="849085" cy="3567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F8C4DD-FCE3-4541-89E6-EC13F183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4343" y="6434818"/>
            <a:ext cx="849085" cy="3567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3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7"/>
    </mc:Choice>
    <mc:Fallback xmlns="">
      <p:transition spd="slow" advTm="3078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 Accessibility Plugin</a:t>
            </a:r>
            <a:endParaRPr lang="en-US" sz="4400" cap="none" dirty="0"/>
          </a:p>
        </p:txBody>
      </p:sp>
      <p:pic>
        <p:nvPicPr>
          <p:cNvPr id="10" name="Content Placeholder 9" descr="WP Accessibility entry from WordPress plugins directory.">
            <a:extLst>
              <a:ext uri="{FF2B5EF4-FFF2-40B4-BE49-F238E27FC236}">
                <a16:creationId xmlns:a16="http://schemas.microsoft.com/office/drawing/2014/main" id="{94D2C7CE-B67A-4B1A-BC3D-BF1C1678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820"/>
          <a:stretch/>
        </p:blipFill>
        <p:spPr>
          <a:xfrm>
            <a:off x="3188133" y="2387251"/>
            <a:ext cx="5815734" cy="3206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DFD470-7530-4165-B229-8352073F0D08}"/>
              </a:ext>
            </a:extLst>
          </p:cNvPr>
          <p:cNvSpPr txBox="1"/>
          <p:nvPr/>
        </p:nvSpPr>
        <p:spPr>
          <a:xfrm>
            <a:off x="4134553" y="5828593"/>
            <a:ext cx="48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 credit: WP Accessibility Plugin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Accessible Video and Audio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1804"/>
            <a:ext cx="7899398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Skip </a:t>
            </a:r>
            <a:r>
              <a:rPr lang="en-US" sz="4000" dirty="0" err="1"/>
              <a:t>autoplay</a:t>
            </a:r>
            <a:endParaRPr lang="en-US" sz="4000" dirty="0"/>
          </a:p>
          <a:p>
            <a:r>
              <a:rPr lang="en-US" sz="4000" dirty="0"/>
              <a:t>Add player controls</a:t>
            </a:r>
          </a:p>
          <a:p>
            <a:r>
              <a:rPr lang="en-US" sz="4000" dirty="0"/>
              <a:t>Captions </a:t>
            </a:r>
          </a:p>
          <a:p>
            <a:r>
              <a:rPr lang="en-US" sz="4000" dirty="0"/>
              <a:t>Transcripts</a:t>
            </a:r>
          </a:p>
          <a:p>
            <a:r>
              <a:rPr lang="en-US" sz="4000" dirty="0"/>
              <a:t>Audio description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5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F9C-B37B-48AA-86E5-00B6BB0B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Overwhelmed! WTH Do I Start?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C2051D-788E-4858-B391-C9A1A641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8313819" cy="3649133"/>
          </a:xfrm>
        </p:spPr>
        <p:txBody>
          <a:bodyPr>
            <a:noAutofit/>
          </a:bodyPr>
          <a:lstStyle/>
          <a:p>
            <a:r>
              <a:rPr lang="en-US" sz="4000" dirty="0"/>
              <a:t>Add accessibility plugin.</a:t>
            </a:r>
          </a:p>
          <a:p>
            <a:r>
              <a:rPr lang="en-US" sz="4000" dirty="0"/>
              <a:t>Pick one thing.</a:t>
            </a:r>
          </a:p>
          <a:p>
            <a:r>
              <a:rPr lang="en-US" sz="4000" dirty="0"/>
              <a:t>Introduction to Web Accessibility</a:t>
            </a:r>
          </a:p>
          <a:p>
            <a:r>
              <a:rPr lang="en-US" sz="4000" dirty="0"/>
              <a:t>WAI Tips and Tutorials</a:t>
            </a:r>
          </a:p>
          <a:p>
            <a:r>
              <a:rPr lang="en-US" sz="4000" dirty="0"/>
              <a:t>WebAIM intro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2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4"/>
    </mc:Choice>
    <mc:Fallback xmlns="">
      <p:transition spd="slow" advTm="2799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67D39F-EF48-4D9E-8AF7-ECABC7470A27}"/>
              </a:ext>
            </a:extLst>
          </p:cNvPr>
          <p:cNvSpPr txBox="1"/>
          <p:nvPr/>
        </p:nvSpPr>
        <p:spPr>
          <a:xfrm>
            <a:off x="3609473" y="6006497"/>
            <a:ext cx="326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 credit: Wikipedia</a:t>
            </a:r>
          </a:p>
        </p:txBody>
      </p:sp>
      <p:pic>
        <p:nvPicPr>
          <p:cNvPr id="4" name="Picture 3" descr="Funnel cake covered with powdered sugar.">
            <a:extLst>
              <a:ext uri="{FF2B5EF4-FFF2-40B4-BE49-F238E27FC236}">
                <a16:creationId xmlns:a16="http://schemas.microsoft.com/office/drawing/2014/main" id="{C5FC7CED-3444-449D-9737-B1B5B808A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57" r="28835"/>
          <a:stretch/>
        </p:blipFill>
        <p:spPr>
          <a:xfrm>
            <a:off x="7151258" y="0"/>
            <a:ext cx="5012623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C2051D-788E-4858-B391-C9A1A641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6" y="2055813"/>
            <a:ext cx="5965251" cy="3649133"/>
          </a:xfrm>
        </p:spPr>
        <p:txBody>
          <a:bodyPr>
            <a:noAutofit/>
          </a:bodyPr>
          <a:lstStyle/>
          <a:p>
            <a:r>
              <a:rPr lang="en-US" sz="4000" dirty="0"/>
              <a:t>Never one and done.</a:t>
            </a:r>
          </a:p>
          <a:p>
            <a:r>
              <a:rPr lang="en-US" sz="4000" dirty="0"/>
              <a:t>Baked-in process</a:t>
            </a:r>
          </a:p>
          <a:p>
            <a:r>
              <a:rPr lang="en-US" sz="4000" dirty="0"/>
              <a:t>Progress not perfection</a:t>
            </a:r>
          </a:p>
          <a:p>
            <a:r>
              <a:rPr lang="en-US" sz="4000" dirty="0"/>
              <a:t>Rewarding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EF9C-B37B-48AA-86E5-00B6BB0B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1" y="389838"/>
            <a:ext cx="4670043" cy="1325563"/>
          </a:xfrm>
        </p:spPr>
        <p:txBody>
          <a:bodyPr>
            <a:normAutofit/>
          </a:bodyPr>
          <a:lstStyle/>
          <a:p>
            <a:r>
              <a:rPr lang="en-US" dirty="0"/>
              <a:t>Stay Vigilant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3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4"/>
    </mc:Choice>
    <mc:Fallback xmlns="">
      <p:transition spd="slow" advTm="279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9175-2C5B-48A4-936F-B598A36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Howdy</a:t>
            </a:r>
            <a:r>
              <a:rPr lang="en-US" dirty="0"/>
              <a:t>, I'm Meryl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E4CF-EA56-4EE2-91F2-C8BC040B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06110"/>
            <a:ext cx="6023553" cy="3649133"/>
          </a:xfrm>
        </p:spPr>
        <p:txBody>
          <a:bodyPr anchor="t">
            <a:normAutofit/>
          </a:bodyPr>
          <a:lstStyle/>
          <a:p>
            <a:r>
              <a:rPr lang="en-US" sz="4000" dirty="0"/>
              <a:t>She / her</a:t>
            </a:r>
          </a:p>
          <a:p>
            <a:r>
              <a:rPr lang="en-US" sz="4000" dirty="0"/>
              <a:t>Native Texan 🤠</a:t>
            </a:r>
          </a:p>
          <a:p>
            <a:r>
              <a:rPr lang="en-US" sz="4000" dirty="0"/>
              <a:t>Deaf since birth</a:t>
            </a:r>
          </a:p>
          <a:p>
            <a:r>
              <a:rPr lang="en-US" sz="4000" dirty="0"/>
              <a:t>Caption Pusher</a:t>
            </a:r>
          </a:p>
          <a:p>
            <a:r>
              <a:rPr lang="en-US" sz="4000" dirty="0"/>
              <a:t>Digital marketing</a:t>
            </a:r>
          </a:p>
        </p:txBody>
      </p:sp>
      <p:pic>
        <p:nvPicPr>
          <p:cNvPr id="5" name="Picture 4" descr="Paul and Meryl don pirate costumes in DisneyWorld's Pirates of Carribean scene.">
            <a:extLst>
              <a:ext uri="{FF2B5EF4-FFF2-40B4-BE49-F238E27FC236}">
                <a16:creationId xmlns:a16="http://schemas.microsoft.com/office/drawing/2014/main" id="{25AEE473-5D97-4D09-8684-05C280DC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96" y="0"/>
            <a:ext cx="499450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0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9"/>
    </mc:Choice>
    <mc:Fallback xmlns="">
      <p:transition spd="slow" advTm="5595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ryl zooms on the zipline">
            <a:extLst>
              <a:ext uri="{FF2B5EF4-FFF2-40B4-BE49-F238E27FC236}">
                <a16:creationId xmlns:a16="http://schemas.microsoft.com/office/drawing/2014/main" id="{F6036EEF-BCA6-488A-8F55-9E443064D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0" t="24621" r="11431" b="14619"/>
          <a:stretch/>
        </p:blipFill>
        <p:spPr>
          <a:xfrm>
            <a:off x="7505227" y="0"/>
            <a:ext cx="468677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8A65-1F93-4A14-A410-95F516AD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61" y="1174017"/>
            <a:ext cx="6680275" cy="5169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Contact and Resources</a:t>
            </a:r>
          </a:p>
          <a:p>
            <a:pPr marL="457200" lvl="1" indent="0">
              <a:spcAft>
                <a:spcPts val="0"/>
              </a:spcAft>
              <a:buNone/>
            </a:pPr>
            <a:br>
              <a:rPr lang="en-US" sz="4000" dirty="0"/>
            </a:br>
            <a:r>
              <a:rPr lang="en-US" sz="4000" dirty="0"/>
              <a:t>me@meryl.net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4000" dirty="0"/>
          </a:p>
          <a:p>
            <a:pPr marL="457200" lvl="1" indent="0">
              <a:spcAft>
                <a:spcPts val="0"/>
              </a:spcAft>
              <a:buNone/>
            </a:pPr>
            <a:r>
              <a:rPr lang="en-US" sz="4000" dirty="0"/>
              <a:t>Meryl.net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/>
              <a:t>Meryl.net/wcsc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4000" dirty="0"/>
          </a:p>
          <a:p>
            <a:pPr marL="457200" lvl="1" indent="0"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40BA0-007C-4262-BE56-741F29FA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Meryl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5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2"/>
    </mc:Choice>
    <mc:Fallback xmlns="">
      <p:transition spd="slow" advTm="648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4BAA37-F2C5-4BDB-A618-7C946DBDA57B}"/>
              </a:ext>
            </a:extLst>
          </p:cNvPr>
          <p:cNvSpPr txBox="1"/>
          <p:nvPr/>
        </p:nvSpPr>
        <p:spPr>
          <a:xfrm>
            <a:off x="4636168" y="5613920"/>
            <a:ext cx="3954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credit:</a:t>
            </a:r>
          </a:p>
          <a:p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Six Flags Over Texas</a:t>
            </a:r>
            <a:endParaRPr lang="en-US" sz="2400" dirty="0"/>
          </a:p>
        </p:txBody>
      </p:sp>
      <p:pic>
        <p:nvPicPr>
          <p:cNvPr id="5" name="Picture 4" descr="Pink thing is a pale pink cold treat in the shape of an upside-down trapezoid.">
            <a:extLst>
              <a:ext uri="{FF2B5EF4-FFF2-40B4-BE49-F238E27FC236}">
                <a16:creationId xmlns:a16="http://schemas.microsoft.com/office/drawing/2014/main" id="{D1C6EF94-927F-47C8-99E2-EAEA030BC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67" r="44133"/>
          <a:stretch/>
        </p:blipFill>
        <p:spPr>
          <a:xfrm>
            <a:off x="8667059" y="0"/>
            <a:ext cx="352494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7828278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Why accessibility matters</a:t>
            </a:r>
          </a:p>
          <a:p>
            <a:r>
              <a:rPr lang="en-US" sz="4000" dirty="0"/>
              <a:t>Where the heck do I start with #a11y?</a:t>
            </a:r>
          </a:p>
          <a:p>
            <a:r>
              <a:rPr lang="en-US" sz="4000" dirty="0"/>
              <a:t>How to create accessible content</a:t>
            </a:r>
          </a:p>
          <a:p>
            <a:r>
              <a:rPr lang="en-US" sz="4000" dirty="0"/>
              <a:t>WordPress accessibility features.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Takeaways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7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0" y="2766218"/>
            <a:ext cx="2288059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Curb Cut Effect</a:t>
            </a:r>
            <a:endParaRPr lang="en-US" sz="4400" cap="none" dirty="0"/>
          </a:p>
        </p:txBody>
      </p:sp>
      <p:pic>
        <p:nvPicPr>
          <p:cNvPr id="7" name="Picture 6" descr="1940s or 1950s photo of Ice Cream Good Humors truck with Meryl's dad in uniform giving out ice cream to three little boys.">
            <a:extLst>
              <a:ext uri="{FF2B5EF4-FFF2-40B4-BE49-F238E27FC236}">
                <a16:creationId xmlns:a16="http://schemas.microsoft.com/office/drawing/2014/main" id="{A5387BA9-9A1E-4D82-B70C-B3A5A1B2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429" y="1"/>
            <a:ext cx="97785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7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Is Accessibility Worth it?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9777332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Equitable</a:t>
            </a:r>
          </a:p>
          <a:p>
            <a:r>
              <a:rPr lang="en-US" sz="4000" dirty="0"/>
              <a:t>Content choices</a:t>
            </a:r>
          </a:p>
          <a:p>
            <a:r>
              <a:rPr lang="en-US" sz="4000" dirty="0"/>
              <a:t>Search engine benefit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Beyond the Curb Cuts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9777332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Others use accessibility</a:t>
            </a:r>
          </a:p>
          <a:p>
            <a:r>
              <a:rPr lang="en-US" sz="4000" dirty="0"/>
              <a:t>Non-permanent impairments</a:t>
            </a:r>
          </a:p>
          <a:p>
            <a:pPr lvl="1"/>
            <a:r>
              <a:rPr lang="en-US" sz="4000" dirty="0"/>
              <a:t>Temporary </a:t>
            </a:r>
          </a:p>
          <a:p>
            <a:pPr lvl="1"/>
            <a:r>
              <a:rPr lang="en-US" sz="4000" dirty="0"/>
              <a:t>Situational</a:t>
            </a:r>
          </a:p>
          <a:p>
            <a:pPr lvl="1"/>
            <a:r>
              <a:rPr lang="en-US" sz="4000" dirty="0"/>
              <a:t>Episodic</a:t>
            </a:r>
          </a:p>
          <a:p>
            <a:r>
              <a:rPr lang="en-US" sz="4000" dirty="0"/>
              <a:t>Aging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2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27821" cy="1325563"/>
          </a:xfrm>
        </p:spPr>
        <p:txBody>
          <a:bodyPr>
            <a:normAutofit/>
          </a:bodyPr>
          <a:lstStyle/>
          <a:p>
            <a:r>
              <a:rPr lang="en-US" sz="4400" dirty="0"/>
              <a:t>My Accessibility Roller Coaster Story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6180219" cy="4651364"/>
          </a:xfrm>
        </p:spPr>
        <p:txBody>
          <a:bodyPr anchor="t">
            <a:noAutofit/>
          </a:bodyPr>
          <a:lstStyle/>
          <a:p>
            <a:r>
              <a:rPr lang="en-US" sz="4000" dirty="0"/>
              <a:t>Accessibility conference</a:t>
            </a:r>
          </a:p>
          <a:p>
            <a:r>
              <a:rPr lang="en-US" sz="4000" dirty="0"/>
              <a:t>WCAG?! ARIA!? Help!</a:t>
            </a:r>
          </a:p>
          <a:p>
            <a:r>
              <a:rPr lang="en-US" sz="4000" dirty="0"/>
              <a:t>Marketing skills</a:t>
            </a:r>
          </a:p>
          <a:p>
            <a:r>
              <a:rPr lang="en-US" sz="4000" dirty="0"/>
              <a:t>Learning and sharing</a:t>
            </a:r>
          </a:p>
        </p:txBody>
      </p:sp>
      <p:pic>
        <p:nvPicPr>
          <p:cNvPr id="4" name="Picture 3" descr="Meryl's 11 and 7 year old sons going down on a log ride">
            <a:extLst>
              <a:ext uri="{FF2B5EF4-FFF2-40B4-BE49-F238E27FC236}">
                <a16:creationId xmlns:a16="http://schemas.microsoft.com/office/drawing/2014/main" id="{8868B1BE-50E5-497B-876B-F40B7FFD8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766218"/>
            <a:ext cx="99314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Progress not perfection</a:t>
            </a:r>
            <a:endParaRPr lang="en-US" sz="8000" cap="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2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1de2d1b7d9244007aa06cc3919ac9a83&quot;,&quot;LanguageCode&quot;:&quot;en-US&quot;,&quot;SlideGuids&quot;:[&quot;64681fd3-f6ab-4156-8baf-467291f1cf2a&quot;,&quot;8ff4ed93-2171-417b-af7b-99c88259126b&quot;,&quot;21d774f4-44d2-424e-8a21-2793471fd43f&quot;,&quot;d7c84a42-f22c-4ba2-8f29-94c9d68e4494&quot;,&quot;1a8a432b-cd9b-49c8-ac18-09ea27ead4d0&quot;,&quot;ed98f9e9-7174-4a90-a3b3-0340b97e4174&quot;,&quot;ed98f9e9-7174-4a90-a3b3-0340b97e4174&quot;,&quot;db930c88-25f2-4d3d-b0f4-f07527e1ae4a&quot;,&quot;df9b34fe-21c4-4809-8146-130535a6a80f&quot;,&quot;22a35a31-805e-40c4-b485-bba5685928e8&quot;,&quot;df9b34fe-21c4-4809-8146-130535a6a80f&quot;,&quot;e82018d7-6250-4cb1-8e9d-ff22a9838903&quot;,&quot;ad30963f-7ac6-468b-8b0e-92545173fe03&quot;,&quot;f30b1e71-0d7e-4027-85e3-d4932b8d7e07&quot;,&quot;1e6058ba-106c-46d3-9102-83499a9cc4c0&quot;,&quot;880fc86c-f60a-4182-8860-2a326288d8e1&quot;,&quot;1e3ff169-0f7c-4429-ac92-cc915afe6031&quot;,&quot;54358125-aa1a-45fa-ab55-f9ea885cf65b&quot;,&quot;54358125-aa1a-45fa-ab55-f9ea885cf65b&quot;,&quot;54358125-aa1a-45fa-ab55-f9ea885cf65b&quot;,&quot;54358125-aa1a-45fa-ab55-f9ea885cf65b&quot;,&quot;54358125-aa1a-45fa-ab55-f9ea885cf65b&quot;,&quot;f077d03a-907a-494c-a837-48f8f15572d0&quot;,&quot;84edd97a-f877-41a4-9a06-b49b029214b9&quot;,&quot;d4eaeb56-4cb9-4e09-960c-5a9d19be1c69&quot;,&quot;95f2e591-9675-439d-8c1b-4155ffeb7aad&quot;,&quot;41c32da3-9569-4bca-854f-53427cdb9020&quot;,&quot;866b6f5f-1223-4884-815d-5a0c3954077a&quot;,&quot;0ddef19d-791a-4964-9b08-dca6718d647b&quot;,&quot;952ea22d-89e4-462a-ae84-a570c1b9b2f9&quot;,&quot;e9d6c660-c701-4076-84b6-1e57b66b186f&quot;,&quot;2a444311-4456-4d09-b62c-7c747c879d59&quot;,&quot;d72f04ba-9139-4e43-ab27-ca031c72265e&quot;,&quot;83139699-c92f-41d6-a1b5-835509e97f7d&quot;,&quot;fe9dec19-574b-4ad0-9840-2d1c77f2d0c3&quot;,&quot;f7202661-1476-42be-9b44-c42266e9c6ed&quot;,&quot;9052430c-db18-45a2-8beb-32169ce08b2b&quot;,&quot;96937dd0-e0ff-48d8-8eff-a2c4d86dfa76&quot;,&quot;1562d8f6-f6fe-45dd-aaf4-2db654a9bf50&quot;,&quot;511b12d5-8348-45cd-b280-c3233131e18b&quot;,&quot;80601d7d-3d2b-4148-8efd-97fb1d615a9c&quot;,&quot;80601d7d-3d2b-4148-8efd-97fb1d615a9c&quot;],&quot;TimeStamp&quot;:&quot;2020-09-04T15:03:37.393821-05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1.8|5.4|4|4.5"/>
  <p:tag name="__MICROSOFT_TRANSLATOR_CLM_SLIDEINFO" val="{&quot;Guid&quot;:&quot;1a8a432b-cd9b-49c8-ac18-09ea27ead4d0&quot;,&quot;TimeStamp&quot;:&quot;2020-05-06T10:34:37.3690209-05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1.8|5.4|4|4.5"/>
  <p:tag name="__MICROSOFT_TRANSLATOR_CLM_SLIDEINFO" val="{&quot;Guid&quot;:&quot;1a8a432b-cd9b-49c8-ac18-09ea27ead4d0&quot;,&quot;TimeStamp&quot;:&quot;2020-05-06T10:34:37.3690209-05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1.8|5.4|4|4.5"/>
  <p:tag name="__MICROSOFT_TRANSLATOR_CLM_SLIDEINFO" val="{&quot;Guid&quot;:&quot;1a8a432b-cd9b-49c8-ac18-09ea27ead4d0&quot;,&quot;TimeStamp&quot;:&quot;2020-05-06T10:34:37.3690209-05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1.8|5.4|4|4.5"/>
  <p:tag name="__MICROSOFT_TRANSLATOR_CLM_SLIDEINFO" val="{&quot;Guid&quot;:&quot;1a8a432b-cd9b-49c8-ac18-09ea27ead4d0&quot;,&quot;TimeStamp&quot;:&quot;2020-05-06T10:34:37.3690209-05:0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1.8|5.4|4|4.5"/>
  <p:tag name="__MICROSOFT_TRANSLATOR_CLM_SLIDEINFO" val="{&quot;Guid&quot;:&quot;1a8a432b-cd9b-49c8-ac18-09ea27ead4d0&quot;,&quot;TimeStamp&quot;:&quot;2020-05-06T10:34:37.3690209-05:0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4681fd3-f6ab-4156-8baf-467291f1cf2a&quot;,&quot;TimeStamp&quot;:&quot;2020-05-06T10:34:37.3410954-05:0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d98f9e9-7174-4a90-a3b3-0340b97e4174&quot;,&quot;TimeStamp&quot;:&quot;2020-05-06T10:34:37.3690209-05:0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b930c88-25f2-4d3d-b0f4-f07527e1ae4a&quot;,&quot;TimeStamp&quot;:&quot;2020-05-06T10:34:37.3690209-05:0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b930c88-25f2-4d3d-b0f4-f07527e1ae4a&quot;,&quot;TimeStamp&quot;:&quot;2020-05-06T10:34:37.3690209-05:0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0601d7d-3d2b-4148-8efd-97fb1d615a9c&quot;,&quot;TimeStamp&quot;:&quot;2020-05-06T10:34:37.3720127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f4ed93-2171-417b-af7b-99c88259126b&quot;,&quot;TimeStamp&quot;:&quot;2020-05-06T10:34:37.3690209-05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242424"/>
      </a:dk1>
      <a:lt1>
        <a:sysClr val="window" lastClr="FFFFFF"/>
      </a:lt1>
      <a:dk2>
        <a:srgbClr val="242424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12913</TotalTime>
  <Words>515</Words>
  <Application>Microsoft Office PowerPoint</Application>
  <PresentationFormat>Widescreen</PresentationFormat>
  <Paragraphs>146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Roboto</vt:lpstr>
      <vt:lpstr>Office Theme</vt:lpstr>
      <vt:lpstr>OMG! WTH Do I Start with A11y?</vt:lpstr>
      <vt:lpstr>Slides and Resources</vt:lpstr>
      <vt:lpstr>Howdy, I'm Meryl</vt:lpstr>
      <vt:lpstr>Takeaways</vt:lpstr>
      <vt:lpstr>Curb Cut Effect</vt:lpstr>
      <vt:lpstr>Why Is Accessibility Worth it?</vt:lpstr>
      <vt:lpstr>Beyond the Curb Cuts</vt:lpstr>
      <vt:lpstr>My Accessibility Roller Coaster Story</vt:lpstr>
      <vt:lpstr>Progress not perfection</vt:lpstr>
      <vt:lpstr>Alt Text for Images</vt:lpstr>
      <vt:lpstr>Alt Text on WordPress</vt:lpstr>
      <vt:lpstr>Bad Automatic Alt Text</vt:lpstr>
      <vt:lpstr>Alt Text: Accessipuu</vt:lpstr>
      <vt:lpstr>Alt Text: Bleepuu</vt:lpstr>
      <vt:lpstr>Good Alt Text</vt:lpstr>
      <vt:lpstr>Linked Images</vt:lpstr>
      <vt:lpstr>Caution! Animated GIFs</vt:lpstr>
      <vt:lpstr>Emojis: Love — Hate</vt:lpstr>
      <vt:lpstr>Thankfully 🙏 I 🙏 never 🙏 do 🙏 this.</vt:lpstr>
      <vt:lpstr>&lt;title&gt;Title Tag&lt;title&gt;</vt:lpstr>
      <vt:lpstr>Outline</vt:lpstr>
      <vt:lpstr>&lt;h1&gt;Headings&lt;/h1&gt;</vt:lpstr>
      <vt:lpstr>Markdown in WordPress</vt:lpstr>
      <vt:lpstr>Links</vt:lpstr>
      <vt:lpstr>The Problem with …   - Read More  - Click Here  - Learn More</vt:lpstr>
      <vt:lpstr>WP Accessibility Plugin</vt:lpstr>
      <vt:lpstr>Accessible Video and Audio</vt:lpstr>
      <vt:lpstr>Still Overwhelmed! WTH Do I Start?</vt:lpstr>
      <vt:lpstr>Stay Vigilant</vt:lpstr>
      <vt:lpstr>Contact Meryl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Evans</dc:creator>
  <cp:lastModifiedBy>Meryl Evans</cp:lastModifiedBy>
  <cp:revision>418</cp:revision>
  <dcterms:created xsi:type="dcterms:W3CDTF">2020-01-31T20:04:25Z</dcterms:created>
  <dcterms:modified xsi:type="dcterms:W3CDTF">2021-06-18T16:03:43Z</dcterms:modified>
</cp:coreProperties>
</file>